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288" r:id="rId4"/>
    <p:sldId id="267" r:id="rId5"/>
    <p:sldId id="277" r:id="rId6"/>
    <p:sldId id="280" r:id="rId7"/>
    <p:sldId id="278" r:id="rId8"/>
    <p:sldId id="279" r:id="rId9"/>
    <p:sldId id="292" r:id="rId10"/>
    <p:sldId id="291" r:id="rId11"/>
    <p:sldId id="290" r:id="rId12"/>
    <p:sldId id="281" r:id="rId13"/>
    <p:sldId id="272" r:id="rId14"/>
    <p:sldId id="266" r:id="rId15"/>
    <p:sldId id="274" r:id="rId16"/>
    <p:sldId id="269" r:id="rId17"/>
    <p:sldId id="270" r:id="rId18"/>
    <p:sldId id="265" r:id="rId19"/>
    <p:sldId id="284" r:id="rId20"/>
    <p:sldId id="285" r:id="rId21"/>
    <p:sldId id="286" r:id="rId22"/>
    <p:sldId id="289" r:id="rId23"/>
    <p:sldId id="264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/>
    <p:restoredTop sz="98957" autoAdjust="0"/>
  </p:normalViewPr>
  <p:slideViewPr>
    <p:cSldViewPr snapToGrid="0" snapToObjects="1">
      <p:cViewPr>
        <p:scale>
          <a:sx n="73" d="100"/>
          <a:sy n="73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F9C6D-908D-4E4F-B3D3-FEB928D4E7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E4AB2-13A8-4EA7-B080-D488E8F835F2}">
      <dgm:prSet phldrT="[Text]" custT="1"/>
      <dgm:spPr/>
      <dgm:t>
        <a:bodyPr/>
        <a:lstStyle/>
        <a:p>
          <a:r>
            <a:rPr lang="en-US" sz="4800" dirty="0" smtClean="0"/>
            <a:t>Tips</a:t>
          </a:r>
          <a:endParaRPr lang="en-US" sz="4800" dirty="0"/>
        </a:p>
      </dgm:t>
    </dgm:pt>
    <dgm:pt modelId="{0F721C02-38D9-4B28-9EC5-BE90038F70A6}" type="parTrans" cxnId="{E33D77F5-CB32-476C-8C35-E9BCCEE4C6F5}">
      <dgm:prSet/>
      <dgm:spPr/>
      <dgm:t>
        <a:bodyPr/>
        <a:lstStyle/>
        <a:p>
          <a:endParaRPr lang="en-US"/>
        </a:p>
      </dgm:t>
    </dgm:pt>
    <dgm:pt modelId="{1DDEF90D-DC04-482B-8F3B-DC59D0277B04}" type="sibTrans" cxnId="{E33D77F5-CB32-476C-8C35-E9BCCEE4C6F5}">
      <dgm:prSet/>
      <dgm:spPr/>
      <dgm:t>
        <a:bodyPr/>
        <a:lstStyle/>
        <a:p>
          <a:endParaRPr lang="en-US"/>
        </a:p>
      </dgm:t>
    </dgm:pt>
    <dgm:pt modelId="{8FA91D07-17EB-42C0-8707-5A7C2271A77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/>
            <a:t>Do own research </a:t>
          </a:r>
        </a:p>
        <a:p>
          <a:pPr>
            <a:spcAft>
              <a:spcPts val="0"/>
            </a:spcAft>
          </a:pPr>
          <a:r>
            <a:rPr lang="en-US" sz="2400" b="1" dirty="0" smtClean="0"/>
            <a:t>(Internet search, University website, etc.)</a:t>
          </a:r>
          <a:endParaRPr lang="en-US" sz="2400" b="1" dirty="0"/>
        </a:p>
      </dgm:t>
    </dgm:pt>
    <dgm:pt modelId="{F1DB9A92-0E8D-479B-BCEF-7337C0B10C45}" type="parTrans" cxnId="{3D0182FF-B361-4C84-B5FC-5D34A2B597BC}">
      <dgm:prSet/>
      <dgm:spPr/>
      <dgm:t>
        <a:bodyPr/>
        <a:lstStyle/>
        <a:p>
          <a:endParaRPr lang="en-US"/>
        </a:p>
      </dgm:t>
    </dgm:pt>
    <dgm:pt modelId="{EF1D897E-ACE5-4824-9077-5B185F5C76D5}" type="sibTrans" cxnId="{3D0182FF-B361-4C84-B5FC-5D34A2B597BC}">
      <dgm:prSet/>
      <dgm:spPr/>
      <dgm:t>
        <a:bodyPr/>
        <a:lstStyle/>
        <a:p>
          <a:endParaRPr lang="en-US"/>
        </a:p>
      </dgm:t>
    </dgm:pt>
    <dgm:pt modelId="{137BEB5A-598B-4EF3-9C19-F536C91EFAA2}">
      <dgm:prSet phldrT="[Text]" custT="1"/>
      <dgm:spPr/>
      <dgm:t>
        <a:bodyPr/>
        <a:lstStyle/>
        <a:p>
          <a:r>
            <a:rPr lang="en-US" sz="2400" b="1" dirty="0" smtClean="0"/>
            <a:t>Ask a lot of questions</a:t>
          </a:r>
          <a:endParaRPr lang="en-US" sz="2400" b="1" dirty="0"/>
        </a:p>
      </dgm:t>
    </dgm:pt>
    <dgm:pt modelId="{A7A7501A-BF91-431C-B64E-732B12AC7730}" type="parTrans" cxnId="{FA8715C8-1ADE-4A1F-AB43-0BF51EB1C1D5}">
      <dgm:prSet/>
      <dgm:spPr/>
      <dgm:t>
        <a:bodyPr/>
        <a:lstStyle/>
        <a:p>
          <a:endParaRPr lang="en-US"/>
        </a:p>
      </dgm:t>
    </dgm:pt>
    <dgm:pt modelId="{CC17A460-7E35-4680-BC0B-DD47DCAF707B}" type="sibTrans" cxnId="{FA8715C8-1ADE-4A1F-AB43-0BF51EB1C1D5}">
      <dgm:prSet/>
      <dgm:spPr/>
      <dgm:t>
        <a:bodyPr/>
        <a:lstStyle/>
        <a:p>
          <a:endParaRPr lang="en-US"/>
        </a:p>
      </dgm:t>
    </dgm:pt>
    <dgm:pt modelId="{B5496C28-4DE9-4E20-A7B8-AE3CAC20DCF9}">
      <dgm:prSet phldrT="[Text]" custT="1"/>
      <dgm:spPr/>
      <dgm:t>
        <a:bodyPr/>
        <a:lstStyle/>
        <a:p>
          <a:r>
            <a:rPr lang="en-US" sz="2400" b="1" dirty="0" smtClean="0"/>
            <a:t>Be hands-on</a:t>
          </a:r>
          <a:endParaRPr lang="en-US" sz="2400" b="1" dirty="0"/>
        </a:p>
      </dgm:t>
    </dgm:pt>
    <dgm:pt modelId="{E47FD7B7-BB1C-41CC-94C0-375E7DA188FD}" type="parTrans" cxnId="{6D01D83D-E569-449C-9D23-6104D8C7FB03}">
      <dgm:prSet/>
      <dgm:spPr/>
      <dgm:t>
        <a:bodyPr/>
        <a:lstStyle/>
        <a:p>
          <a:endParaRPr lang="en-US"/>
        </a:p>
      </dgm:t>
    </dgm:pt>
    <dgm:pt modelId="{86F6C294-7A9C-4508-8289-5F8B40EB7BB9}" type="sibTrans" cxnId="{6D01D83D-E569-449C-9D23-6104D8C7FB03}">
      <dgm:prSet/>
      <dgm:spPr/>
      <dgm:t>
        <a:bodyPr/>
        <a:lstStyle/>
        <a:p>
          <a:endParaRPr lang="en-US"/>
        </a:p>
      </dgm:t>
    </dgm:pt>
    <dgm:pt modelId="{863CB51B-34AF-4976-9B43-49BAD7F19637}">
      <dgm:prSet phldrT="[Text]" custT="1"/>
      <dgm:spPr/>
      <dgm:t>
        <a:bodyPr/>
        <a:lstStyle/>
        <a:p>
          <a:r>
            <a:rPr lang="en-US" sz="2400" b="1" dirty="0" smtClean="0"/>
            <a:t>Provide detailed information, instructions, illustrations, etc.</a:t>
          </a:r>
          <a:endParaRPr lang="en-US" sz="2400" b="1" dirty="0"/>
        </a:p>
      </dgm:t>
    </dgm:pt>
    <dgm:pt modelId="{13B6BA39-03C4-4989-8FDD-6D38CBA8CDF0}" type="parTrans" cxnId="{A40A9CF2-5E85-4036-A37F-26839A56BEF5}">
      <dgm:prSet/>
      <dgm:spPr/>
      <dgm:t>
        <a:bodyPr/>
        <a:lstStyle/>
        <a:p>
          <a:endParaRPr lang="en-US"/>
        </a:p>
      </dgm:t>
    </dgm:pt>
    <dgm:pt modelId="{FBE639D9-1DE9-40DA-863A-56B582D62452}" type="sibTrans" cxnId="{A40A9CF2-5E85-4036-A37F-26839A56BEF5}">
      <dgm:prSet/>
      <dgm:spPr/>
      <dgm:t>
        <a:bodyPr/>
        <a:lstStyle/>
        <a:p>
          <a:endParaRPr lang="en-US"/>
        </a:p>
      </dgm:t>
    </dgm:pt>
    <dgm:pt modelId="{825F75B8-ED0C-4D2D-98BD-AA6CF5A4B607}">
      <dgm:prSet phldrT="[Text]" custT="1"/>
      <dgm:spPr/>
      <dgm:t>
        <a:bodyPr/>
        <a:lstStyle/>
        <a:p>
          <a:r>
            <a:rPr lang="en-US" sz="2400" b="1" dirty="0" smtClean="0"/>
            <a:t>Counsel, counsel , counsel</a:t>
          </a:r>
          <a:endParaRPr lang="en-US" sz="2400" b="1" dirty="0"/>
        </a:p>
      </dgm:t>
    </dgm:pt>
    <dgm:pt modelId="{ED87B04C-63CE-46C6-87D3-69F7AB19DA62}" type="parTrans" cxnId="{D078D26F-1D86-4D4D-BFE5-37A5A2AA2CDB}">
      <dgm:prSet/>
      <dgm:spPr/>
      <dgm:t>
        <a:bodyPr/>
        <a:lstStyle/>
        <a:p>
          <a:endParaRPr lang="en-US"/>
        </a:p>
      </dgm:t>
    </dgm:pt>
    <dgm:pt modelId="{447DA863-E8B0-4234-A730-F7D8B64EF0BA}" type="sibTrans" cxnId="{D078D26F-1D86-4D4D-BFE5-37A5A2AA2CDB}">
      <dgm:prSet/>
      <dgm:spPr/>
      <dgm:t>
        <a:bodyPr/>
        <a:lstStyle/>
        <a:p>
          <a:endParaRPr lang="en-US"/>
        </a:p>
      </dgm:t>
    </dgm:pt>
    <dgm:pt modelId="{D5719DEF-FBB8-487E-885E-46E4A64D5952}" type="pres">
      <dgm:prSet presAssocID="{20EF9C6D-908D-4E4F-B3D3-FEB928D4E7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0BCCC3-A3B9-4475-BED5-4BFD94F2080A}" type="pres">
      <dgm:prSet presAssocID="{F80E4AB2-13A8-4EA7-B080-D488E8F835F2}" presName="thickLine" presStyleLbl="alignNode1" presStyleIdx="0" presStyleCnt="1"/>
      <dgm:spPr/>
    </dgm:pt>
    <dgm:pt modelId="{90B32094-AE73-425F-9180-4000A7FDA8EC}" type="pres">
      <dgm:prSet presAssocID="{F80E4AB2-13A8-4EA7-B080-D488E8F835F2}" presName="horz1" presStyleCnt="0"/>
      <dgm:spPr/>
    </dgm:pt>
    <dgm:pt modelId="{B2C05C40-4F0A-4B29-B67F-7FEF56D02B8D}" type="pres">
      <dgm:prSet presAssocID="{F80E4AB2-13A8-4EA7-B080-D488E8F835F2}" presName="tx1" presStyleLbl="revTx" presStyleIdx="0" presStyleCnt="6"/>
      <dgm:spPr/>
      <dgm:t>
        <a:bodyPr/>
        <a:lstStyle/>
        <a:p>
          <a:endParaRPr lang="en-US"/>
        </a:p>
      </dgm:t>
    </dgm:pt>
    <dgm:pt modelId="{55B5178B-653E-4891-BB44-20FCBB0575BD}" type="pres">
      <dgm:prSet presAssocID="{F80E4AB2-13A8-4EA7-B080-D488E8F835F2}" presName="vert1" presStyleCnt="0"/>
      <dgm:spPr/>
    </dgm:pt>
    <dgm:pt modelId="{434B8304-459E-4B93-84F4-CD31094AA0E4}" type="pres">
      <dgm:prSet presAssocID="{8FA91D07-17EB-42C0-8707-5A7C2271A772}" presName="vertSpace2a" presStyleCnt="0"/>
      <dgm:spPr/>
    </dgm:pt>
    <dgm:pt modelId="{4370091A-53A4-482F-91ED-EE771D2F4DC2}" type="pres">
      <dgm:prSet presAssocID="{8FA91D07-17EB-42C0-8707-5A7C2271A772}" presName="horz2" presStyleCnt="0"/>
      <dgm:spPr/>
    </dgm:pt>
    <dgm:pt modelId="{D7CE2CBB-FBE2-430E-9657-4DAAA5E105EC}" type="pres">
      <dgm:prSet presAssocID="{8FA91D07-17EB-42C0-8707-5A7C2271A772}" presName="horzSpace2" presStyleCnt="0"/>
      <dgm:spPr/>
    </dgm:pt>
    <dgm:pt modelId="{0A40FCB8-FAAA-4767-94B3-FC1E8EFCAE6F}" type="pres">
      <dgm:prSet presAssocID="{8FA91D07-17EB-42C0-8707-5A7C2271A772}" presName="tx2" presStyleLbl="revTx" presStyleIdx="1" presStyleCnt="6" custScaleY="152067"/>
      <dgm:spPr/>
      <dgm:t>
        <a:bodyPr/>
        <a:lstStyle/>
        <a:p>
          <a:endParaRPr lang="en-US"/>
        </a:p>
      </dgm:t>
    </dgm:pt>
    <dgm:pt modelId="{864FBF19-E2F1-4371-91B9-2F15D107DA95}" type="pres">
      <dgm:prSet presAssocID="{8FA91D07-17EB-42C0-8707-5A7C2271A772}" presName="vert2" presStyleCnt="0"/>
      <dgm:spPr/>
    </dgm:pt>
    <dgm:pt modelId="{3A881750-7B6F-4E2E-8544-E397FFAA146D}" type="pres">
      <dgm:prSet presAssocID="{8FA91D07-17EB-42C0-8707-5A7C2271A772}" presName="thinLine2b" presStyleLbl="callout" presStyleIdx="0" presStyleCnt="5"/>
      <dgm:spPr/>
    </dgm:pt>
    <dgm:pt modelId="{0AA707B1-3CBB-483E-AA46-BD98EC829ACA}" type="pres">
      <dgm:prSet presAssocID="{8FA91D07-17EB-42C0-8707-5A7C2271A772}" presName="vertSpace2b" presStyleCnt="0"/>
      <dgm:spPr/>
    </dgm:pt>
    <dgm:pt modelId="{9DB671E3-6F8B-49CD-9B05-2489E3A7AE9A}" type="pres">
      <dgm:prSet presAssocID="{137BEB5A-598B-4EF3-9C19-F536C91EFAA2}" presName="horz2" presStyleCnt="0"/>
      <dgm:spPr/>
    </dgm:pt>
    <dgm:pt modelId="{0051DF9A-B365-4F2F-A3D8-92E71BFB0D4A}" type="pres">
      <dgm:prSet presAssocID="{137BEB5A-598B-4EF3-9C19-F536C91EFAA2}" presName="horzSpace2" presStyleCnt="0"/>
      <dgm:spPr/>
    </dgm:pt>
    <dgm:pt modelId="{308CC9E9-B872-4A1F-A08B-ABC743C5C9DC}" type="pres">
      <dgm:prSet presAssocID="{137BEB5A-598B-4EF3-9C19-F536C91EFAA2}" presName="tx2" presStyleLbl="revTx" presStyleIdx="2" presStyleCnt="6"/>
      <dgm:spPr/>
      <dgm:t>
        <a:bodyPr/>
        <a:lstStyle/>
        <a:p>
          <a:endParaRPr lang="en-US"/>
        </a:p>
      </dgm:t>
    </dgm:pt>
    <dgm:pt modelId="{8AE5A251-F983-4BBA-AD47-78E6A9868F2E}" type="pres">
      <dgm:prSet presAssocID="{137BEB5A-598B-4EF3-9C19-F536C91EFAA2}" presName="vert2" presStyleCnt="0"/>
      <dgm:spPr/>
    </dgm:pt>
    <dgm:pt modelId="{672459DC-6E9D-4C7C-ABE4-EC27A6AF581A}" type="pres">
      <dgm:prSet presAssocID="{137BEB5A-598B-4EF3-9C19-F536C91EFAA2}" presName="thinLine2b" presStyleLbl="callout" presStyleIdx="1" presStyleCnt="5"/>
      <dgm:spPr/>
    </dgm:pt>
    <dgm:pt modelId="{AA419BE5-E420-4096-9C50-ABFB96BF5E2C}" type="pres">
      <dgm:prSet presAssocID="{137BEB5A-598B-4EF3-9C19-F536C91EFAA2}" presName="vertSpace2b" presStyleCnt="0"/>
      <dgm:spPr/>
    </dgm:pt>
    <dgm:pt modelId="{C65D4BA8-C6D5-40CD-A5B1-5C07B8234578}" type="pres">
      <dgm:prSet presAssocID="{B5496C28-4DE9-4E20-A7B8-AE3CAC20DCF9}" presName="horz2" presStyleCnt="0"/>
      <dgm:spPr/>
    </dgm:pt>
    <dgm:pt modelId="{BA5A6A39-645D-45AE-9C8C-22E04AC0C606}" type="pres">
      <dgm:prSet presAssocID="{B5496C28-4DE9-4E20-A7B8-AE3CAC20DCF9}" presName="horzSpace2" presStyleCnt="0"/>
      <dgm:spPr/>
    </dgm:pt>
    <dgm:pt modelId="{1170BE74-57EE-49BB-B3DF-798D4A8950D7}" type="pres">
      <dgm:prSet presAssocID="{B5496C28-4DE9-4E20-A7B8-AE3CAC20DCF9}" presName="tx2" presStyleLbl="revTx" presStyleIdx="3" presStyleCnt="6"/>
      <dgm:spPr/>
      <dgm:t>
        <a:bodyPr/>
        <a:lstStyle/>
        <a:p>
          <a:endParaRPr lang="en-US"/>
        </a:p>
      </dgm:t>
    </dgm:pt>
    <dgm:pt modelId="{3EFF70BE-A3FE-4DC4-8E70-F8B09952ECAE}" type="pres">
      <dgm:prSet presAssocID="{B5496C28-4DE9-4E20-A7B8-AE3CAC20DCF9}" presName="vert2" presStyleCnt="0"/>
      <dgm:spPr/>
    </dgm:pt>
    <dgm:pt modelId="{FABB28B8-F189-4520-B162-8F3C58C811BD}" type="pres">
      <dgm:prSet presAssocID="{B5496C28-4DE9-4E20-A7B8-AE3CAC20DCF9}" presName="thinLine2b" presStyleLbl="callout" presStyleIdx="2" presStyleCnt="5"/>
      <dgm:spPr/>
    </dgm:pt>
    <dgm:pt modelId="{7EE98F96-69DA-4FFE-A06F-857E06343D7F}" type="pres">
      <dgm:prSet presAssocID="{B5496C28-4DE9-4E20-A7B8-AE3CAC20DCF9}" presName="vertSpace2b" presStyleCnt="0"/>
      <dgm:spPr/>
    </dgm:pt>
    <dgm:pt modelId="{6C7B5236-2E6D-4F81-9F5D-8115AA14E896}" type="pres">
      <dgm:prSet presAssocID="{863CB51B-34AF-4976-9B43-49BAD7F19637}" presName="horz2" presStyleCnt="0"/>
      <dgm:spPr/>
    </dgm:pt>
    <dgm:pt modelId="{FBC39AEA-ED54-4F3D-8E40-7BF91203F59B}" type="pres">
      <dgm:prSet presAssocID="{863CB51B-34AF-4976-9B43-49BAD7F19637}" presName="horzSpace2" presStyleCnt="0"/>
      <dgm:spPr/>
    </dgm:pt>
    <dgm:pt modelId="{B74AA9D6-F6D0-40EC-8261-009AAD772A82}" type="pres">
      <dgm:prSet presAssocID="{863CB51B-34AF-4976-9B43-49BAD7F19637}" presName="tx2" presStyleLbl="revTx" presStyleIdx="4" presStyleCnt="6" custScaleY="139247"/>
      <dgm:spPr/>
      <dgm:t>
        <a:bodyPr/>
        <a:lstStyle/>
        <a:p>
          <a:endParaRPr lang="en-US"/>
        </a:p>
      </dgm:t>
    </dgm:pt>
    <dgm:pt modelId="{C8B9E4D3-C0A6-4A39-8C73-5CAAB0116170}" type="pres">
      <dgm:prSet presAssocID="{863CB51B-34AF-4976-9B43-49BAD7F19637}" presName="vert2" presStyleCnt="0"/>
      <dgm:spPr/>
    </dgm:pt>
    <dgm:pt modelId="{11897DC4-F6A2-4F22-945B-28BD69897717}" type="pres">
      <dgm:prSet presAssocID="{863CB51B-34AF-4976-9B43-49BAD7F19637}" presName="thinLine2b" presStyleLbl="callout" presStyleIdx="3" presStyleCnt="5"/>
      <dgm:spPr/>
    </dgm:pt>
    <dgm:pt modelId="{3B154E24-A117-4EC3-A3FB-540FD6855BA5}" type="pres">
      <dgm:prSet presAssocID="{863CB51B-34AF-4976-9B43-49BAD7F19637}" presName="vertSpace2b" presStyleCnt="0"/>
      <dgm:spPr/>
    </dgm:pt>
    <dgm:pt modelId="{E1919A5D-0134-450D-A90C-0EB47087624D}" type="pres">
      <dgm:prSet presAssocID="{825F75B8-ED0C-4D2D-98BD-AA6CF5A4B607}" presName="horz2" presStyleCnt="0"/>
      <dgm:spPr/>
    </dgm:pt>
    <dgm:pt modelId="{60946758-F13B-4DB3-8B3B-599A771A5382}" type="pres">
      <dgm:prSet presAssocID="{825F75B8-ED0C-4D2D-98BD-AA6CF5A4B607}" presName="horzSpace2" presStyleCnt="0"/>
      <dgm:spPr/>
    </dgm:pt>
    <dgm:pt modelId="{E69C8751-60F8-4DE8-843E-2BEC1F7281A4}" type="pres">
      <dgm:prSet presAssocID="{825F75B8-ED0C-4D2D-98BD-AA6CF5A4B607}" presName="tx2" presStyleLbl="revTx" presStyleIdx="5" presStyleCnt="6"/>
      <dgm:spPr/>
      <dgm:t>
        <a:bodyPr/>
        <a:lstStyle/>
        <a:p>
          <a:endParaRPr lang="en-US"/>
        </a:p>
      </dgm:t>
    </dgm:pt>
    <dgm:pt modelId="{AD6CE922-238F-47E6-9B43-71A10B06F847}" type="pres">
      <dgm:prSet presAssocID="{825F75B8-ED0C-4D2D-98BD-AA6CF5A4B607}" presName="vert2" presStyleCnt="0"/>
      <dgm:spPr/>
    </dgm:pt>
    <dgm:pt modelId="{D3868393-E3DF-4B23-BF5E-C8BF01B20FDB}" type="pres">
      <dgm:prSet presAssocID="{825F75B8-ED0C-4D2D-98BD-AA6CF5A4B607}" presName="thinLine2b" presStyleLbl="callout" presStyleIdx="4" presStyleCnt="5"/>
      <dgm:spPr/>
    </dgm:pt>
    <dgm:pt modelId="{211A13BE-4B1E-402B-BF56-EE3DA47ECA7E}" type="pres">
      <dgm:prSet presAssocID="{825F75B8-ED0C-4D2D-98BD-AA6CF5A4B607}" presName="vertSpace2b" presStyleCnt="0"/>
      <dgm:spPr/>
    </dgm:pt>
  </dgm:ptLst>
  <dgm:cxnLst>
    <dgm:cxn modelId="{4E796A90-3A51-4878-9344-2E06D5C50257}" type="presOf" srcId="{8FA91D07-17EB-42C0-8707-5A7C2271A772}" destId="{0A40FCB8-FAAA-4767-94B3-FC1E8EFCAE6F}" srcOrd="0" destOrd="0" presId="urn:microsoft.com/office/officeart/2008/layout/LinedList"/>
    <dgm:cxn modelId="{B9A689D7-595F-4CF2-9D2E-593740F451CC}" type="presOf" srcId="{20EF9C6D-908D-4E4F-B3D3-FEB928D4E7FB}" destId="{D5719DEF-FBB8-487E-885E-46E4A64D5952}" srcOrd="0" destOrd="0" presId="urn:microsoft.com/office/officeart/2008/layout/LinedList"/>
    <dgm:cxn modelId="{3D0182FF-B361-4C84-B5FC-5D34A2B597BC}" srcId="{F80E4AB2-13A8-4EA7-B080-D488E8F835F2}" destId="{8FA91D07-17EB-42C0-8707-5A7C2271A772}" srcOrd="0" destOrd="0" parTransId="{F1DB9A92-0E8D-479B-BCEF-7337C0B10C45}" sibTransId="{EF1D897E-ACE5-4824-9077-5B185F5C76D5}"/>
    <dgm:cxn modelId="{A40A9CF2-5E85-4036-A37F-26839A56BEF5}" srcId="{F80E4AB2-13A8-4EA7-B080-D488E8F835F2}" destId="{863CB51B-34AF-4976-9B43-49BAD7F19637}" srcOrd="3" destOrd="0" parTransId="{13B6BA39-03C4-4989-8FDD-6D38CBA8CDF0}" sibTransId="{FBE639D9-1DE9-40DA-863A-56B582D62452}"/>
    <dgm:cxn modelId="{FA8715C8-1ADE-4A1F-AB43-0BF51EB1C1D5}" srcId="{F80E4AB2-13A8-4EA7-B080-D488E8F835F2}" destId="{137BEB5A-598B-4EF3-9C19-F536C91EFAA2}" srcOrd="1" destOrd="0" parTransId="{A7A7501A-BF91-431C-B64E-732B12AC7730}" sibTransId="{CC17A460-7E35-4680-BC0B-DD47DCAF707B}"/>
    <dgm:cxn modelId="{D878907B-783E-460E-A402-409987F24F49}" type="presOf" srcId="{F80E4AB2-13A8-4EA7-B080-D488E8F835F2}" destId="{B2C05C40-4F0A-4B29-B67F-7FEF56D02B8D}" srcOrd="0" destOrd="0" presId="urn:microsoft.com/office/officeart/2008/layout/LinedList"/>
    <dgm:cxn modelId="{E33D77F5-CB32-476C-8C35-E9BCCEE4C6F5}" srcId="{20EF9C6D-908D-4E4F-B3D3-FEB928D4E7FB}" destId="{F80E4AB2-13A8-4EA7-B080-D488E8F835F2}" srcOrd="0" destOrd="0" parTransId="{0F721C02-38D9-4B28-9EC5-BE90038F70A6}" sibTransId="{1DDEF90D-DC04-482B-8F3B-DC59D0277B04}"/>
    <dgm:cxn modelId="{288A4068-606E-4275-BBF5-FBCDE88B9041}" type="presOf" srcId="{137BEB5A-598B-4EF3-9C19-F536C91EFAA2}" destId="{308CC9E9-B872-4A1F-A08B-ABC743C5C9DC}" srcOrd="0" destOrd="0" presId="urn:microsoft.com/office/officeart/2008/layout/LinedList"/>
    <dgm:cxn modelId="{D078D26F-1D86-4D4D-BFE5-37A5A2AA2CDB}" srcId="{F80E4AB2-13A8-4EA7-B080-D488E8F835F2}" destId="{825F75B8-ED0C-4D2D-98BD-AA6CF5A4B607}" srcOrd="4" destOrd="0" parTransId="{ED87B04C-63CE-46C6-87D3-69F7AB19DA62}" sibTransId="{447DA863-E8B0-4234-A730-F7D8B64EF0BA}"/>
    <dgm:cxn modelId="{6D01D83D-E569-449C-9D23-6104D8C7FB03}" srcId="{F80E4AB2-13A8-4EA7-B080-D488E8F835F2}" destId="{B5496C28-4DE9-4E20-A7B8-AE3CAC20DCF9}" srcOrd="2" destOrd="0" parTransId="{E47FD7B7-BB1C-41CC-94C0-375E7DA188FD}" sibTransId="{86F6C294-7A9C-4508-8289-5F8B40EB7BB9}"/>
    <dgm:cxn modelId="{80ED9354-8B49-4B2A-8DF4-B1C5B8310487}" type="presOf" srcId="{863CB51B-34AF-4976-9B43-49BAD7F19637}" destId="{B74AA9D6-F6D0-40EC-8261-009AAD772A82}" srcOrd="0" destOrd="0" presId="urn:microsoft.com/office/officeart/2008/layout/LinedList"/>
    <dgm:cxn modelId="{0F9012B9-C7AE-4333-AF75-C77FC981FEA1}" type="presOf" srcId="{825F75B8-ED0C-4D2D-98BD-AA6CF5A4B607}" destId="{E69C8751-60F8-4DE8-843E-2BEC1F7281A4}" srcOrd="0" destOrd="0" presId="urn:microsoft.com/office/officeart/2008/layout/LinedList"/>
    <dgm:cxn modelId="{E421A5ED-06DA-443F-AEA4-E73E4837FF3E}" type="presOf" srcId="{B5496C28-4DE9-4E20-A7B8-AE3CAC20DCF9}" destId="{1170BE74-57EE-49BB-B3DF-798D4A8950D7}" srcOrd="0" destOrd="0" presId="urn:microsoft.com/office/officeart/2008/layout/LinedList"/>
    <dgm:cxn modelId="{ED3325B4-F7EA-4FB4-A8E5-1BFBE5A6B605}" type="presParOf" srcId="{D5719DEF-FBB8-487E-885E-46E4A64D5952}" destId="{2C0BCCC3-A3B9-4475-BED5-4BFD94F2080A}" srcOrd="0" destOrd="0" presId="urn:microsoft.com/office/officeart/2008/layout/LinedList"/>
    <dgm:cxn modelId="{E30148E8-EAB3-452E-BCDF-01A782391AD5}" type="presParOf" srcId="{D5719DEF-FBB8-487E-885E-46E4A64D5952}" destId="{90B32094-AE73-425F-9180-4000A7FDA8EC}" srcOrd="1" destOrd="0" presId="urn:microsoft.com/office/officeart/2008/layout/LinedList"/>
    <dgm:cxn modelId="{F8770AD9-12BB-42CC-9F9B-53BAA4785AB8}" type="presParOf" srcId="{90B32094-AE73-425F-9180-4000A7FDA8EC}" destId="{B2C05C40-4F0A-4B29-B67F-7FEF56D02B8D}" srcOrd="0" destOrd="0" presId="urn:microsoft.com/office/officeart/2008/layout/LinedList"/>
    <dgm:cxn modelId="{2370DC5C-D035-4966-B04D-96473E1213DE}" type="presParOf" srcId="{90B32094-AE73-425F-9180-4000A7FDA8EC}" destId="{55B5178B-653E-4891-BB44-20FCBB0575BD}" srcOrd="1" destOrd="0" presId="urn:microsoft.com/office/officeart/2008/layout/LinedList"/>
    <dgm:cxn modelId="{13C37F6C-80D1-40E8-8823-F0231361CDA1}" type="presParOf" srcId="{55B5178B-653E-4891-BB44-20FCBB0575BD}" destId="{434B8304-459E-4B93-84F4-CD31094AA0E4}" srcOrd="0" destOrd="0" presId="urn:microsoft.com/office/officeart/2008/layout/LinedList"/>
    <dgm:cxn modelId="{D88571E9-CD17-405F-B47E-A0D9D5D8FA04}" type="presParOf" srcId="{55B5178B-653E-4891-BB44-20FCBB0575BD}" destId="{4370091A-53A4-482F-91ED-EE771D2F4DC2}" srcOrd="1" destOrd="0" presId="urn:microsoft.com/office/officeart/2008/layout/LinedList"/>
    <dgm:cxn modelId="{7B6E230A-1FB1-489D-B347-4199338AF599}" type="presParOf" srcId="{4370091A-53A4-482F-91ED-EE771D2F4DC2}" destId="{D7CE2CBB-FBE2-430E-9657-4DAAA5E105EC}" srcOrd="0" destOrd="0" presId="urn:microsoft.com/office/officeart/2008/layout/LinedList"/>
    <dgm:cxn modelId="{307182F4-C4D2-4738-9DA6-43A99FDB253A}" type="presParOf" srcId="{4370091A-53A4-482F-91ED-EE771D2F4DC2}" destId="{0A40FCB8-FAAA-4767-94B3-FC1E8EFCAE6F}" srcOrd="1" destOrd="0" presId="urn:microsoft.com/office/officeart/2008/layout/LinedList"/>
    <dgm:cxn modelId="{D928C165-469E-495A-BD37-1142F40BFCD9}" type="presParOf" srcId="{4370091A-53A4-482F-91ED-EE771D2F4DC2}" destId="{864FBF19-E2F1-4371-91B9-2F15D107DA95}" srcOrd="2" destOrd="0" presId="urn:microsoft.com/office/officeart/2008/layout/LinedList"/>
    <dgm:cxn modelId="{AF602955-1776-41B1-8406-1DFC337A2640}" type="presParOf" srcId="{55B5178B-653E-4891-BB44-20FCBB0575BD}" destId="{3A881750-7B6F-4E2E-8544-E397FFAA146D}" srcOrd="2" destOrd="0" presId="urn:microsoft.com/office/officeart/2008/layout/LinedList"/>
    <dgm:cxn modelId="{45A59743-A11C-420C-B9B6-40054ECB2BD3}" type="presParOf" srcId="{55B5178B-653E-4891-BB44-20FCBB0575BD}" destId="{0AA707B1-3CBB-483E-AA46-BD98EC829ACA}" srcOrd="3" destOrd="0" presId="urn:microsoft.com/office/officeart/2008/layout/LinedList"/>
    <dgm:cxn modelId="{94D171A6-986E-4CDE-A8C0-9ACAF197645D}" type="presParOf" srcId="{55B5178B-653E-4891-BB44-20FCBB0575BD}" destId="{9DB671E3-6F8B-49CD-9B05-2489E3A7AE9A}" srcOrd="4" destOrd="0" presId="urn:microsoft.com/office/officeart/2008/layout/LinedList"/>
    <dgm:cxn modelId="{42D1132E-81EA-47C4-A3F6-0AB7722CB520}" type="presParOf" srcId="{9DB671E3-6F8B-49CD-9B05-2489E3A7AE9A}" destId="{0051DF9A-B365-4F2F-A3D8-92E71BFB0D4A}" srcOrd="0" destOrd="0" presId="urn:microsoft.com/office/officeart/2008/layout/LinedList"/>
    <dgm:cxn modelId="{A93A3830-89B1-495F-9426-2986B5FA9AB3}" type="presParOf" srcId="{9DB671E3-6F8B-49CD-9B05-2489E3A7AE9A}" destId="{308CC9E9-B872-4A1F-A08B-ABC743C5C9DC}" srcOrd="1" destOrd="0" presId="urn:microsoft.com/office/officeart/2008/layout/LinedList"/>
    <dgm:cxn modelId="{EEF63C2C-C051-4118-9AD3-6E3B240A2BD0}" type="presParOf" srcId="{9DB671E3-6F8B-49CD-9B05-2489E3A7AE9A}" destId="{8AE5A251-F983-4BBA-AD47-78E6A9868F2E}" srcOrd="2" destOrd="0" presId="urn:microsoft.com/office/officeart/2008/layout/LinedList"/>
    <dgm:cxn modelId="{1A3877E7-BAA6-4172-A611-D533845E9CAF}" type="presParOf" srcId="{55B5178B-653E-4891-BB44-20FCBB0575BD}" destId="{672459DC-6E9D-4C7C-ABE4-EC27A6AF581A}" srcOrd="5" destOrd="0" presId="urn:microsoft.com/office/officeart/2008/layout/LinedList"/>
    <dgm:cxn modelId="{D5A44F2D-E0D6-43E7-BEE2-E1EA8147155F}" type="presParOf" srcId="{55B5178B-653E-4891-BB44-20FCBB0575BD}" destId="{AA419BE5-E420-4096-9C50-ABFB96BF5E2C}" srcOrd="6" destOrd="0" presId="urn:microsoft.com/office/officeart/2008/layout/LinedList"/>
    <dgm:cxn modelId="{5FF1BBEF-59A4-40F0-831C-4FA1677DC74F}" type="presParOf" srcId="{55B5178B-653E-4891-BB44-20FCBB0575BD}" destId="{C65D4BA8-C6D5-40CD-A5B1-5C07B8234578}" srcOrd="7" destOrd="0" presId="urn:microsoft.com/office/officeart/2008/layout/LinedList"/>
    <dgm:cxn modelId="{C9146CBF-87D2-4BBE-AA64-EA6D2B470C9B}" type="presParOf" srcId="{C65D4BA8-C6D5-40CD-A5B1-5C07B8234578}" destId="{BA5A6A39-645D-45AE-9C8C-22E04AC0C606}" srcOrd="0" destOrd="0" presId="urn:microsoft.com/office/officeart/2008/layout/LinedList"/>
    <dgm:cxn modelId="{9B7DFB31-D86C-430E-B516-A1D928D3EED0}" type="presParOf" srcId="{C65D4BA8-C6D5-40CD-A5B1-5C07B8234578}" destId="{1170BE74-57EE-49BB-B3DF-798D4A8950D7}" srcOrd="1" destOrd="0" presId="urn:microsoft.com/office/officeart/2008/layout/LinedList"/>
    <dgm:cxn modelId="{24F8EFA0-7408-49EB-9996-CE6EF0E5CCD0}" type="presParOf" srcId="{C65D4BA8-C6D5-40CD-A5B1-5C07B8234578}" destId="{3EFF70BE-A3FE-4DC4-8E70-F8B09952ECAE}" srcOrd="2" destOrd="0" presId="urn:microsoft.com/office/officeart/2008/layout/LinedList"/>
    <dgm:cxn modelId="{1C01D866-42AB-4C02-B44B-635C6DAB4A9D}" type="presParOf" srcId="{55B5178B-653E-4891-BB44-20FCBB0575BD}" destId="{FABB28B8-F189-4520-B162-8F3C58C811BD}" srcOrd="8" destOrd="0" presId="urn:microsoft.com/office/officeart/2008/layout/LinedList"/>
    <dgm:cxn modelId="{0613C4EA-943D-4FB2-9689-B8057E90E6B6}" type="presParOf" srcId="{55B5178B-653E-4891-BB44-20FCBB0575BD}" destId="{7EE98F96-69DA-4FFE-A06F-857E06343D7F}" srcOrd="9" destOrd="0" presId="urn:microsoft.com/office/officeart/2008/layout/LinedList"/>
    <dgm:cxn modelId="{9859D6EA-679A-4AC2-B60C-F84A6EFF022B}" type="presParOf" srcId="{55B5178B-653E-4891-BB44-20FCBB0575BD}" destId="{6C7B5236-2E6D-4F81-9F5D-8115AA14E896}" srcOrd="10" destOrd="0" presId="urn:microsoft.com/office/officeart/2008/layout/LinedList"/>
    <dgm:cxn modelId="{C6917E26-672B-4278-B61E-9B88A7FA672F}" type="presParOf" srcId="{6C7B5236-2E6D-4F81-9F5D-8115AA14E896}" destId="{FBC39AEA-ED54-4F3D-8E40-7BF91203F59B}" srcOrd="0" destOrd="0" presId="urn:microsoft.com/office/officeart/2008/layout/LinedList"/>
    <dgm:cxn modelId="{316B03D0-B6D6-4E75-81AE-F547F6CB24CC}" type="presParOf" srcId="{6C7B5236-2E6D-4F81-9F5D-8115AA14E896}" destId="{B74AA9D6-F6D0-40EC-8261-009AAD772A82}" srcOrd="1" destOrd="0" presId="urn:microsoft.com/office/officeart/2008/layout/LinedList"/>
    <dgm:cxn modelId="{5224FBE1-59CB-4801-B44F-B91DEC3ABBC2}" type="presParOf" srcId="{6C7B5236-2E6D-4F81-9F5D-8115AA14E896}" destId="{C8B9E4D3-C0A6-4A39-8C73-5CAAB0116170}" srcOrd="2" destOrd="0" presId="urn:microsoft.com/office/officeart/2008/layout/LinedList"/>
    <dgm:cxn modelId="{0E5899A9-0840-4599-B8DC-F96F38F254BD}" type="presParOf" srcId="{55B5178B-653E-4891-BB44-20FCBB0575BD}" destId="{11897DC4-F6A2-4F22-945B-28BD69897717}" srcOrd="11" destOrd="0" presId="urn:microsoft.com/office/officeart/2008/layout/LinedList"/>
    <dgm:cxn modelId="{7B02C191-6978-43C9-96E5-453D9B774545}" type="presParOf" srcId="{55B5178B-653E-4891-BB44-20FCBB0575BD}" destId="{3B154E24-A117-4EC3-A3FB-540FD6855BA5}" srcOrd="12" destOrd="0" presId="urn:microsoft.com/office/officeart/2008/layout/LinedList"/>
    <dgm:cxn modelId="{6E965CFC-7EF3-4D94-B6A8-2318D454A9E6}" type="presParOf" srcId="{55B5178B-653E-4891-BB44-20FCBB0575BD}" destId="{E1919A5D-0134-450D-A90C-0EB47087624D}" srcOrd="13" destOrd="0" presId="urn:microsoft.com/office/officeart/2008/layout/LinedList"/>
    <dgm:cxn modelId="{B1AF5BD6-8504-4B2F-B17B-CA495126A2C0}" type="presParOf" srcId="{E1919A5D-0134-450D-A90C-0EB47087624D}" destId="{60946758-F13B-4DB3-8B3B-599A771A5382}" srcOrd="0" destOrd="0" presId="urn:microsoft.com/office/officeart/2008/layout/LinedList"/>
    <dgm:cxn modelId="{1FEAD994-9F31-44C9-9C18-6E994ABD42EF}" type="presParOf" srcId="{E1919A5D-0134-450D-A90C-0EB47087624D}" destId="{E69C8751-60F8-4DE8-843E-2BEC1F7281A4}" srcOrd="1" destOrd="0" presId="urn:microsoft.com/office/officeart/2008/layout/LinedList"/>
    <dgm:cxn modelId="{65DC9366-19C1-4AE6-A3C1-425C7510D94F}" type="presParOf" srcId="{E1919A5D-0134-450D-A90C-0EB47087624D}" destId="{AD6CE922-238F-47E6-9B43-71A10B06F847}" srcOrd="2" destOrd="0" presId="urn:microsoft.com/office/officeart/2008/layout/LinedList"/>
    <dgm:cxn modelId="{D72FD474-25CF-4019-919B-825E69BE2914}" type="presParOf" srcId="{55B5178B-653E-4891-BB44-20FCBB0575BD}" destId="{D3868393-E3DF-4B23-BF5E-C8BF01B20FDB}" srcOrd="14" destOrd="0" presId="urn:microsoft.com/office/officeart/2008/layout/LinedList"/>
    <dgm:cxn modelId="{9651E8A8-7514-4CF6-BA36-AC00BDBD566C}" type="presParOf" srcId="{55B5178B-653E-4891-BB44-20FCBB0575BD}" destId="{211A13BE-4B1E-402B-BF56-EE3DA47ECA7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BCCC3-A3B9-4475-BED5-4BFD94F2080A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05C40-4F0A-4B29-B67F-7FEF56D02B8D}">
      <dsp:nvSpPr>
        <dsp:cNvPr id="0" name=""/>
        <dsp:cNvSpPr/>
      </dsp:nvSpPr>
      <dsp:spPr>
        <a:xfrm>
          <a:off x="0" y="0"/>
          <a:ext cx="1508760" cy="4067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Tips</a:t>
          </a:r>
          <a:endParaRPr lang="en-US" sz="4800" kern="1200" dirty="0"/>
        </a:p>
      </dsp:txBody>
      <dsp:txXfrm>
        <a:off x="0" y="0"/>
        <a:ext cx="1508760" cy="4067082"/>
      </dsp:txXfrm>
    </dsp:sp>
    <dsp:sp modelId="{0A40FCB8-FAAA-4767-94B3-FC1E8EFCAE6F}">
      <dsp:nvSpPr>
        <dsp:cNvPr id="0" name=""/>
        <dsp:cNvSpPr/>
      </dsp:nvSpPr>
      <dsp:spPr>
        <a:xfrm>
          <a:off x="1621917" y="32717"/>
          <a:ext cx="5921883" cy="99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Do own research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(Internet search, University website, etc.)</a:t>
          </a:r>
          <a:endParaRPr lang="en-US" sz="2400" b="1" kern="1200" dirty="0"/>
        </a:p>
      </dsp:txBody>
      <dsp:txXfrm>
        <a:off x="1621917" y="32717"/>
        <a:ext cx="5921883" cy="995046"/>
      </dsp:txXfrm>
    </dsp:sp>
    <dsp:sp modelId="{3A881750-7B6F-4E2E-8544-E397FFAA146D}">
      <dsp:nvSpPr>
        <dsp:cNvPr id="0" name=""/>
        <dsp:cNvSpPr/>
      </dsp:nvSpPr>
      <dsp:spPr>
        <a:xfrm>
          <a:off x="1508760" y="1027763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CC9E9-B872-4A1F-A08B-ABC743C5C9DC}">
      <dsp:nvSpPr>
        <dsp:cNvPr id="0" name=""/>
        <dsp:cNvSpPr/>
      </dsp:nvSpPr>
      <dsp:spPr>
        <a:xfrm>
          <a:off x="1621917" y="1060481"/>
          <a:ext cx="5921883" cy="65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Ask a lot of questions</a:t>
          </a:r>
          <a:endParaRPr lang="en-US" sz="2400" b="1" kern="1200" dirty="0"/>
        </a:p>
      </dsp:txBody>
      <dsp:txXfrm>
        <a:off x="1621917" y="1060481"/>
        <a:ext cx="5921883" cy="654347"/>
      </dsp:txXfrm>
    </dsp:sp>
    <dsp:sp modelId="{672459DC-6E9D-4C7C-ABE4-EC27A6AF581A}">
      <dsp:nvSpPr>
        <dsp:cNvPr id="0" name=""/>
        <dsp:cNvSpPr/>
      </dsp:nvSpPr>
      <dsp:spPr>
        <a:xfrm>
          <a:off x="1508760" y="1714828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0BE74-57EE-49BB-B3DF-798D4A8950D7}">
      <dsp:nvSpPr>
        <dsp:cNvPr id="0" name=""/>
        <dsp:cNvSpPr/>
      </dsp:nvSpPr>
      <dsp:spPr>
        <a:xfrm>
          <a:off x="1621917" y="1747546"/>
          <a:ext cx="5921883" cy="65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 hands-on</a:t>
          </a:r>
          <a:endParaRPr lang="en-US" sz="2400" b="1" kern="1200" dirty="0"/>
        </a:p>
      </dsp:txBody>
      <dsp:txXfrm>
        <a:off x="1621917" y="1747546"/>
        <a:ext cx="5921883" cy="654347"/>
      </dsp:txXfrm>
    </dsp:sp>
    <dsp:sp modelId="{FABB28B8-F189-4520-B162-8F3C58C811BD}">
      <dsp:nvSpPr>
        <dsp:cNvPr id="0" name=""/>
        <dsp:cNvSpPr/>
      </dsp:nvSpPr>
      <dsp:spPr>
        <a:xfrm>
          <a:off x="1508760" y="2401893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AA9D6-F6D0-40EC-8261-009AAD772A82}">
      <dsp:nvSpPr>
        <dsp:cNvPr id="0" name=""/>
        <dsp:cNvSpPr/>
      </dsp:nvSpPr>
      <dsp:spPr>
        <a:xfrm>
          <a:off x="1621917" y="2434610"/>
          <a:ext cx="5921883" cy="91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Provide detailed information, instructions, illustrations, etc.</a:t>
          </a:r>
          <a:endParaRPr lang="en-US" sz="2400" b="1" kern="1200" dirty="0"/>
        </a:p>
      </dsp:txBody>
      <dsp:txXfrm>
        <a:off x="1621917" y="2434610"/>
        <a:ext cx="5921883" cy="911159"/>
      </dsp:txXfrm>
    </dsp:sp>
    <dsp:sp modelId="{11897DC4-F6A2-4F22-945B-28BD69897717}">
      <dsp:nvSpPr>
        <dsp:cNvPr id="0" name=""/>
        <dsp:cNvSpPr/>
      </dsp:nvSpPr>
      <dsp:spPr>
        <a:xfrm>
          <a:off x="1508760" y="3345769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C8751-60F8-4DE8-843E-2BEC1F7281A4}">
      <dsp:nvSpPr>
        <dsp:cNvPr id="0" name=""/>
        <dsp:cNvSpPr/>
      </dsp:nvSpPr>
      <dsp:spPr>
        <a:xfrm>
          <a:off x="1621917" y="3378487"/>
          <a:ext cx="5921883" cy="65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Counsel, counsel , counsel</a:t>
          </a:r>
          <a:endParaRPr lang="en-US" sz="2400" b="1" kern="1200" dirty="0"/>
        </a:p>
      </dsp:txBody>
      <dsp:txXfrm>
        <a:off x="1621917" y="3378487"/>
        <a:ext cx="5921883" cy="654347"/>
      </dsp:txXfrm>
    </dsp:sp>
    <dsp:sp modelId="{D3868393-E3DF-4B23-BF5E-C8BF01B20FDB}">
      <dsp:nvSpPr>
        <dsp:cNvPr id="0" name=""/>
        <dsp:cNvSpPr/>
      </dsp:nvSpPr>
      <dsp:spPr>
        <a:xfrm>
          <a:off x="1508760" y="4032834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BB37C5-A43A-410F-A438-FA6399EA2A04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DB3B86-83EE-4959-AA68-1F42385C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2146E-159D-4209-A1E8-036C6AD549D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82201-C49A-444D-B7C0-6008B2862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1E9A-A05C-40F3-A48A-B85400D22FB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0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4E4-E67F-434C-9160-1DD8B1DF13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5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E670A-B3BD-4429-A06B-507AA17C46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5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4E4-E67F-434C-9160-1DD8B1DF13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2201-C49A-444D-B7C0-6008B28623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jqxaLJ8aDLAhWKLB4KHb4oCuYQjRwIBw&amp;url=http://www.payrolldepartment.biz/understanding-the-taxability-of-fringe-benefits&amp;bvm=bv.115339255,d.eWE&amp;psig=AFQjCNEkd8DAWO0PzI1VBkGN3gMk0hfoHQ&amp;ust=14569697422320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erYuc76DLAhVMKh4KHYtGDXwQjRwIBw&amp;url=http://rgeb4u.com/blog/health-insurance-terminology/&amp;bvm=bv.115339255,d.eWE&amp;psig=AFQjCNGLpzvRCW3hGN6jQgxd-tob_YXH9Q&amp;ust=145696882299989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9_cje8KDLAhXBHB4KHZUtCZgQjRwIBw&amp;url=http://www.melodiousmockingbird.com/2015/08/14/30-day-funds-financial-loan-get-rid-of-cash-disaster/&amp;bvm=bv.115339255,d.eWE&amp;psig=AFQjCNGLwPVXfyb3v95QenPbX7Rl0fwh7g&amp;ust=145696950973418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google.com/url?sa=i&amp;rct=j&amp;q=&amp;esrc=s&amp;source=images&amp;cd=&amp;cad=rja&amp;uact=8&amp;ved=0ahUKEwjHja31qKLLAhVFaD4KHd_VAiEQjRwIBw&amp;url=http://www.finomke.top/a/daycare-clipart/&amp;psig=AFQjCNHiCxT7GOzSpk6vCHBjzxwXN61bXA&amp;ust=1457018753243165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&amp;url=http://www.tweestedenziekenhuis.nl/keurmerken/&amp;bvm=bv.115339255,d.dmo&amp;psig=AFQjCNGvvF3LpsDKIX79XrhGc27cjVhlpQ&amp;ust=1457016504245396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source=images&amp;cd=&amp;ved=0ahUKEwiCvrufl6HLAhVFGx4KHdbiBfUQjRwIBw&amp;url=http://www.elcivics.com/lifeskills/medical-clinic-1.html&amp;bvm=bv.115339255,d.dmo&amp;psig=AFQjCNHegvX7V-RrC-alDJegTXKkvtQsjw&amp;ust=14569798739866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nonlue@oge.gov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Nominees:  Reporting Professor’s Benefits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1600" dirty="0" smtClean="0"/>
              <a:t>Stephanie Nonluecha</a:t>
            </a:r>
            <a:endParaRPr lang="en-US" sz="1600" dirty="0"/>
          </a:p>
          <a:p>
            <a:pPr algn="ctr"/>
            <a:r>
              <a:rPr lang="en-US" sz="1400" dirty="0" smtClean="0"/>
              <a:t>U.S. Office of Government Ethics</a:t>
            </a:r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3 – Filer’s Employment Agreements and Arrangements</a:t>
            </a:r>
            <a:endParaRPr lang="en-US" dirty="0"/>
          </a:p>
        </p:txBody>
      </p:sp>
      <p:pic>
        <p:nvPicPr>
          <p:cNvPr id="4" name="Content Placeholder 3" descr="US OGE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37361"/>
            <a:ext cx="7641771" cy="4571999"/>
          </a:xfrm>
        </p:spPr>
      </p:pic>
    </p:spTree>
    <p:extLst>
      <p:ext uri="{BB962C8B-B14F-4D97-AF65-F5344CB8AC3E}">
        <p14:creationId xmlns:p14="http://schemas.microsoft.com/office/powerpoint/2010/main" val="129041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3:  Filer’s </a:t>
            </a:r>
            <a:r>
              <a:rPr lang="en-US" dirty="0"/>
              <a:t>Employment Agreements </a:t>
            </a:r>
            <a:r>
              <a:rPr lang="en-US" dirty="0" smtClean="0"/>
              <a:t>and Arrangements</a:t>
            </a:r>
            <a:endParaRPr lang="en-US" dirty="0"/>
          </a:p>
        </p:txBody>
      </p:sp>
      <p:pic>
        <p:nvPicPr>
          <p:cNvPr id="13" name="Content Placeholder 12" descr="US OGE -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737361"/>
            <a:ext cx="8007531" cy="459812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6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0" y="174811"/>
            <a:ext cx="8466753" cy="60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92.185.157.82/~payroll/wp-content/uploads/11267117_s-300x19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52143"/>
            <a:ext cx="3664699" cy="60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8"/>
          <p:cNvSpPr txBox="1">
            <a:spLocks/>
          </p:cNvSpPr>
          <p:nvPr/>
        </p:nvSpPr>
        <p:spPr>
          <a:xfrm>
            <a:off x="4114800" y="152143"/>
            <a:ext cx="4846320" cy="617908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Retirement plans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Health/Life Insurance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Reduced rate mortgage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Mortgage subsidies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Housing allowance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Tuition assistance (college tuition, subsidized day care, nursery school, other)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 smtClean="0">
                <a:solidFill>
                  <a:schemeClr val="tx1"/>
                </a:solidFill>
              </a:rPr>
              <a:t>Student loan forgiveness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chemeClr val="tx1"/>
                </a:solidFill>
              </a:rPr>
              <a:t>Use </a:t>
            </a:r>
            <a:r>
              <a:rPr lang="en-US" sz="11200" dirty="0" smtClean="0">
                <a:solidFill>
                  <a:schemeClr val="tx1"/>
                </a:solidFill>
              </a:rPr>
              <a:t>of </a:t>
            </a:r>
            <a:r>
              <a:rPr lang="en-US" sz="11200" dirty="0">
                <a:solidFill>
                  <a:schemeClr val="tx1"/>
                </a:solidFill>
              </a:rPr>
              <a:t>office space, email account, research assistants, research facilities, library </a:t>
            </a:r>
            <a:r>
              <a:rPr lang="en-US" sz="11200" dirty="0" smtClean="0">
                <a:solidFill>
                  <a:schemeClr val="tx1"/>
                </a:solidFill>
              </a:rPr>
              <a:t>system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chemeClr val="tx1"/>
                </a:solidFill>
              </a:rPr>
              <a:t>Access to university gym or healthcare facilities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96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11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employment benefits and 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2" y="104502"/>
            <a:ext cx="2842217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69636"/>
              </p:ext>
            </p:extLst>
          </p:nvPr>
        </p:nvGraphicFramePr>
        <p:xfrm>
          <a:off x="457200" y="2372930"/>
          <a:ext cx="8276641" cy="149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562"/>
                <a:gridCol w="703142"/>
                <a:gridCol w="1636624"/>
                <a:gridCol w="1480755"/>
                <a:gridCol w="1714558"/>
              </a:tblGrid>
              <a:tr h="442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EIF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Income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Income Amount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7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East State University ,defined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benefit plan (value not readily ascertainable): eligible for $3,000/mo. at age 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None (or less than $201)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10513"/>
              </p:ext>
            </p:extLst>
          </p:nvPr>
        </p:nvGraphicFramePr>
        <p:xfrm>
          <a:off x="457200" y="4694103"/>
          <a:ext cx="8276643" cy="1086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618"/>
                <a:gridCol w="1101455"/>
                <a:gridCol w="4484493"/>
                <a:gridCol w="708077"/>
              </a:tblGrid>
              <a:tr h="46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Employer or Party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City/State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Status and Terms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East State University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Fresno, CA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 will continue to participate in this defined</a:t>
                      </a:r>
                      <a:r>
                        <a:rPr lang="en-US" sz="1600" b="1" baseline="0" dirty="0" smtClean="0">
                          <a:effectLst/>
                        </a:rPr>
                        <a:t> benefit plan. 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8/92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41100"/>
            <a:ext cx="782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Part 3: </a:t>
            </a:r>
            <a:r>
              <a:rPr lang="en-US" sz="2000" b="1" dirty="0" smtClean="0"/>
              <a:t> Filer’s </a:t>
            </a:r>
            <a:r>
              <a:rPr lang="en-US" sz="2000" b="1" dirty="0"/>
              <a:t>Employment Agreements </a:t>
            </a:r>
            <a:r>
              <a:rPr lang="en-US" sz="2000" b="1" dirty="0" smtClean="0"/>
              <a:t>and Arrangements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92561" y="175877"/>
            <a:ext cx="508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Defined Benefit Plan:  278e Reporting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2" y="1910329"/>
            <a:ext cx="537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Part </a:t>
            </a:r>
            <a:r>
              <a:rPr lang="en-US" sz="2000" b="1" dirty="0" smtClean="0"/>
              <a:t>2:  Filer’s Employment Assets and Income</a:t>
            </a:r>
            <a:r>
              <a:rPr lang="en-US" altLang="en-US" sz="2000" b="1" dirty="0">
                <a:ea typeface="Times New Roman" pitchFamily="18" charset="0"/>
                <a:cs typeface="Arial" pitchFamily="34" charset="0"/>
              </a:rPr>
              <a:t>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78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37488"/>
              </p:ext>
            </p:extLst>
          </p:nvPr>
        </p:nvGraphicFramePr>
        <p:xfrm>
          <a:off x="457200" y="2507673"/>
          <a:ext cx="8276643" cy="1372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563"/>
                <a:gridCol w="703142"/>
                <a:gridCol w="1636624"/>
                <a:gridCol w="1480755"/>
                <a:gridCol w="1714559"/>
              </a:tblGrid>
              <a:tr h="316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EIF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Income Type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Income Amount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East State University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403(b) :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5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ABC Diversified Bond Fund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$50,001 - $100,000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$1,001 - $2,500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96986"/>
              </p:ext>
            </p:extLst>
          </p:nvPr>
        </p:nvGraphicFramePr>
        <p:xfrm>
          <a:off x="482266" y="4568436"/>
          <a:ext cx="8276643" cy="1314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618"/>
                <a:gridCol w="1101455"/>
                <a:gridCol w="4484493"/>
                <a:gridCol w="708077"/>
              </a:tblGrid>
              <a:tr h="509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Employer or Party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City/State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Status and Terms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East State University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Fresno, CA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I will continue to participate in the East State 403(b) plan.  The university will not make contributions during my leave.</a:t>
                      </a:r>
                      <a:endParaRPr lang="en-US" sz="16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8/92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203" y="4124601"/>
            <a:ext cx="797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Part 3: </a:t>
            </a:r>
            <a:r>
              <a:rPr lang="en-US" sz="2000" b="1" dirty="0" smtClean="0"/>
              <a:t> Filer’s </a:t>
            </a:r>
            <a:r>
              <a:rPr lang="en-US" sz="2000" b="1" dirty="0"/>
              <a:t>Employment Agreements </a:t>
            </a:r>
            <a:r>
              <a:rPr lang="en-US" sz="2000" b="1" dirty="0" smtClean="0"/>
              <a:t>and Arrangements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81513" y="305426"/>
            <a:ext cx="527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Defined Contribution Plan:</a:t>
            </a:r>
          </a:p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278e Reporting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266" y="2043385"/>
            <a:ext cx="5197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Part </a:t>
            </a:r>
            <a:r>
              <a:rPr lang="en-US" sz="2000" b="1" dirty="0" smtClean="0"/>
              <a:t>2:  Filer’s Employment Assets and Income</a:t>
            </a:r>
            <a:r>
              <a:rPr lang="en-US" altLang="en-US" sz="2000" b="1" dirty="0">
                <a:ea typeface="Times New Roman" pitchFamily="18" charset="0"/>
                <a:cs typeface="Arial" pitchFamily="34" charset="0"/>
              </a:rPr>
              <a:t> </a:t>
            </a:r>
            <a:endParaRPr lang="en-US" sz="2000" b="1" dirty="0"/>
          </a:p>
        </p:txBody>
      </p:sp>
      <p:pic>
        <p:nvPicPr>
          <p:cNvPr id="8" name="Picture 4" descr="Image result for employment benefits and 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2" y="104502"/>
            <a:ext cx="2829154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ecurityhealth.org/proxy/Chalkboard_HealthIns101.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7" y="1317081"/>
            <a:ext cx="3566640" cy="17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431800"/>
              </p:ext>
            </p:extLst>
          </p:nvPr>
        </p:nvGraphicFramePr>
        <p:xfrm>
          <a:off x="459119" y="3856824"/>
          <a:ext cx="8115301" cy="1992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970"/>
                <a:gridCol w="1241446"/>
                <a:gridCol w="4235610"/>
                <a:gridCol w="694275"/>
              </a:tblGrid>
              <a:tr h="658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Employer or Party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City/State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Status and Terms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4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East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State University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Fresno, CA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During my leave of absence, I will continue in East State University’s Health Care Benefits program and Life Insurance program, but I will pay for all costs associated with the Health Care and Life Insurance programs.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2/16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717" y="3281136"/>
            <a:ext cx="797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Part 3: </a:t>
            </a:r>
            <a:r>
              <a:rPr lang="en-US" sz="2000" b="1" dirty="0" smtClean="0"/>
              <a:t> Filer’s </a:t>
            </a:r>
            <a:r>
              <a:rPr lang="en-US" sz="2000" b="1" dirty="0"/>
              <a:t>Employment Agreements </a:t>
            </a:r>
            <a:r>
              <a:rPr lang="en-US" sz="2000" b="1" dirty="0" smtClean="0"/>
              <a:t>and Arrangements</a:t>
            </a:r>
            <a:endParaRPr lang="en-US" sz="2000" b="1" dirty="0"/>
          </a:p>
        </p:txBody>
      </p:sp>
      <p:pic>
        <p:nvPicPr>
          <p:cNvPr id="5" name="Picture 2" descr="Image result for life insurance 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16" y="1317081"/>
            <a:ext cx="3210156" cy="16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119" y="40975"/>
            <a:ext cx="842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Health/Life Insurance Benefits: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278e Reporting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ousing allow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66701"/>
            <a:ext cx="222068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roperty-report.com/wp-content/uploads/2012/08/shutterstock_536791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1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parthut.com/clip-arts/811/day-care-clip-art-811012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285208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-1729975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Reduced rate mortgage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Mortgage subsidies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Housing allowance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Tuition assistance (college tuition, subsidized day care, nursery school, other)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Student loan forgiveness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7862" y="3132564"/>
            <a:ext cx="46765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Tuition </a:t>
            </a:r>
            <a:r>
              <a:rPr lang="en-US" sz="2400" dirty="0"/>
              <a:t>assistance (college tuition, subsidized day care, nursery school, other)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Student loan forgiveness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34" y="3055621"/>
            <a:ext cx="30436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Reduced rate mortgage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Mortgage subsidies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Housing allowance</a:t>
            </a:r>
          </a:p>
        </p:txBody>
      </p:sp>
    </p:spTree>
    <p:extLst>
      <p:ext uri="{BB962C8B-B14F-4D97-AF65-F5344CB8AC3E}">
        <p14:creationId xmlns:p14="http://schemas.microsoft.com/office/powerpoint/2010/main" val="31284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94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Benefits</a:t>
            </a:r>
            <a:br>
              <a:rPr lang="en-US" dirty="0" smtClean="0"/>
            </a:br>
            <a:r>
              <a:rPr lang="en-US" dirty="0" smtClean="0"/>
              <a:t>278e Reporting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931" y="1738540"/>
            <a:ext cx="797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Part 3: </a:t>
            </a:r>
            <a:r>
              <a:rPr lang="en-US" sz="2000" b="1" dirty="0" smtClean="0"/>
              <a:t> Filer’s </a:t>
            </a:r>
            <a:r>
              <a:rPr lang="en-US" sz="2000" b="1" dirty="0"/>
              <a:t>Employment Agreements </a:t>
            </a:r>
            <a:r>
              <a:rPr lang="en-US" sz="2000" b="1" dirty="0" smtClean="0"/>
              <a:t>and Arrangements</a:t>
            </a:r>
            <a:endParaRPr lang="en-US" sz="2000" b="1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514601"/>
              </p:ext>
            </p:extLst>
          </p:nvPr>
        </p:nvGraphicFramePr>
        <p:xfrm>
          <a:off x="526931" y="2301737"/>
          <a:ext cx="8256495" cy="335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92"/>
                <a:gridCol w="1098773"/>
                <a:gridCol w="4473576"/>
                <a:gridCol w="706354"/>
              </a:tblGrid>
              <a:tr h="602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Employer or Party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City/State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Status and Terms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East State University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Fresno, CA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Pursuant to  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policy,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am entitled to  a reduced </a:t>
                      </a:r>
                      <a:r>
                        <a:rPr lang="en-US" sz="1600" b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rate mortgage.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8/92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0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East State University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Fresno, CA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Pursuant to  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policy for tenured faculty on leave of absence,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am entitled to access to the University’s gym and clinical/medical facilities.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4/09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1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East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State University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Fresno, CA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Pursuant to  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University policy for tenured faculty on leave of absence,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am entitled to use of office space, use of research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assistants, and use of e-mail account.  However, I will forfeit these benefits for the duration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my appointment.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4/09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8368" lvl="3" indent="0">
              <a:buNone/>
            </a:pPr>
            <a:r>
              <a:rPr lang="en-US" sz="3800" dirty="0" smtClean="0">
                <a:solidFill>
                  <a:schemeClr val="tx1"/>
                </a:solidFill>
              </a:rPr>
              <a:t>Access </a:t>
            </a:r>
            <a:r>
              <a:rPr lang="en-US" sz="3800" dirty="0">
                <a:solidFill>
                  <a:schemeClr val="tx1"/>
                </a:solidFill>
              </a:rPr>
              <a:t>to university gym or healthcare </a:t>
            </a:r>
            <a:r>
              <a:rPr lang="en-US" sz="3800" dirty="0" smtClean="0">
                <a:solidFill>
                  <a:schemeClr val="tx1"/>
                </a:solidFill>
              </a:rPr>
              <a:t>facilities </a:t>
            </a:r>
            <a:endParaRPr lang="en-US" sz="3800" dirty="0">
              <a:solidFill>
                <a:schemeClr val="tx1"/>
              </a:solidFill>
            </a:endParaRPr>
          </a:p>
          <a:p>
            <a:endParaRPr lang="en-US" sz="4400" dirty="0"/>
          </a:p>
        </p:txBody>
      </p:sp>
      <p:pic>
        <p:nvPicPr>
          <p:cNvPr id="4" name="Picture 2" descr="Image result for g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3414305"/>
            <a:ext cx="3336524" cy="21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lcivics.com/lifeskills/images/medical-clinic-buil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9" y="3414305"/>
            <a:ext cx="4306571" cy="21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119" y="18923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14338" name="Picture 2" descr="https://encrypted-tbn0.gstatic.com/images?q=tbn:ANd9GcQeBcEv-0EhVnilGs73j1xsC7bL5D6qibcVdTGxFBzG0g75ipZ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4" y="1814957"/>
            <a:ext cx="692331" cy="5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7353A271-1396-4484-B1F5-402ECA75DCB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2931458"/>
            <a:ext cx="8229600" cy="1959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altLang="en-US" sz="3200" dirty="0"/>
              <a:t>	</a:t>
            </a:r>
            <a:endParaRPr lang="en-US" altLang="en-US" sz="3600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800" dirty="0">
                <a:solidFill>
                  <a:schemeClr val="tx1"/>
                </a:solidFill>
              </a:rPr>
              <a:t>Outside Earned Income </a:t>
            </a:r>
            <a:r>
              <a:rPr lang="en-US" altLang="en-US" sz="4800" dirty="0" smtClean="0">
                <a:solidFill>
                  <a:schemeClr val="tx1"/>
                </a:solidFill>
              </a:rPr>
              <a:t>Ban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grpSp>
        <p:nvGrpSpPr>
          <p:cNvPr id="162826" name="Group 10"/>
          <p:cNvGrpSpPr>
            <a:grpSpLocks/>
          </p:cNvGrpSpPr>
          <p:nvPr/>
        </p:nvGrpSpPr>
        <p:grpSpPr bwMode="auto">
          <a:xfrm>
            <a:off x="1752600" y="152400"/>
            <a:ext cx="5562600" cy="762000"/>
            <a:chOff x="1104" y="96"/>
            <a:chExt cx="3504" cy="480"/>
          </a:xfrm>
        </p:grpSpPr>
        <p:sp>
          <p:nvSpPr>
            <p:cNvPr id="162827" name="AutoShape 11"/>
            <p:cNvSpPr>
              <a:spLocks noChangeArrowheads="1"/>
            </p:cNvSpPr>
            <p:nvPr/>
          </p:nvSpPr>
          <p:spPr bwMode="auto">
            <a:xfrm>
              <a:off x="1104" y="96"/>
              <a:ext cx="3504" cy="4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8" name="Rectangle 12"/>
            <p:cNvSpPr>
              <a:spLocks noChangeArrowheads="1"/>
            </p:cNvSpPr>
            <p:nvPr/>
          </p:nvSpPr>
          <p:spPr bwMode="auto">
            <a:xfrm>
              <a:off x="1104" y="96"/>
              <a:ext cx="3504" cy="4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bIns="0"/>
            <a:lstStyle/>
            <a:p>
              <a:pPr algn="ctr">
                <a:spcBef>
                  <a:spcPct val="0"/>
                </a:spcBef>
              </a:pPr>
              <a:r>
                <a:rPr lang="en-US" altLang="en-US" sz="4400" dirty="0"/>
                <a:t>E.O. 12731 §</a:t>
              </a:r>
              <a:r>
                <a:rPr lang="en-US" altLang="en-US" sz="4400" dirty="0" smtClean="0"/>
                <a:t>102</a:t>
              </a:r>
              <a:endParaRPr lang="en-US" altLang="en-US" sz="4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9101" y="1980311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Sec. 102. Limitations on Outside Earned Income.</a:t>
            </a:r>
            <a:br>
              <a:rPr lang="en-US" sz="2400" dirty="0"/>
            </a:br>
            <a:r>
              <a:rPr lang="en-US" sz="2400" dirty="0" smtClean="0"/>
              <a:t>Provides in part: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5362" y="2985563"/>
            <a:ext cx="7651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dirty="0" smtClean="0"/>
              <a:t>No full-time PAS may receive </a:t>
            </a:r>
            <a:r>
              <a:rPr lang="en-US" sz="3200" dirty="0"/>
              <a:t>any earned income for any outside employment or activity performed during that Presidential appointment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5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98526" cy="12156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Use of </a:t>
            </a:r>
            <a:r>
              <a:rPr lang="en-US" sz="3600" dirty="0" smtClean="0">
                <a:latin typeface="+mn-lt"/>
              </a:rPr>
              <a:t>office </a:t>
            </a:r>
            <a:r>
              <a:rPr lang="en-US" sz="3600" dirty="0">
                <a:latin typeface="+mn-lt"/>
              </a:rPr>
              <a:t>space, email account, research assistants, research </a:t>
            </a:r>
            <a:r>
              <a:rPr lang="en-US" sz="3600" dirty="0" smtClean="0">
                <a:latin typeface="+mn-lt"/>
              </a:rPr>
              <a:t>facilities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8" descr="Image result for researcher clip 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7" y="2720445"/>
            <a:ext cx="3814354" cy="24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1606730" y="1854926"/>
            <a:ext cx="6008915" cy="4493623"/>
          </a:xfrm>
          <a:prstGeom prst="noSmoking">
            <a:avLst>
              <a:gd name="adj" fmla="val 16640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43200" marR="0">
              <a:spcBef>
                <a:spcPts val="0"/>
              </a:spcBef>
              <a:spcAft>
                <a:spcPts val="0"/>
              </a:spcAft>
              <a:tabLst>
                <a:tab pos="2057400" algn="l"/>
              </a:tabLst>
            </a:pPr>
            <a:r>
              <a:rPr lang="en-US" sz="1600" b="1" dirty="0">
                <a:solidFill>
                  <a:srgbClr val="002060"/>
                </a:solidFill>
                <a:effectLst/>
                <a:latin typeface="Garamond"/>
              </a:rPr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5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Ethics Agreement:</a:t>
            </a:r>
            <a:br>
              <a:rPr lang="en-US" sz="3200" dirty="0" smtClean="0"/>
            </a:br>
            <a:r>
              <a:rPr lang="en-US" sz="3200" b="1" dirty="0" smtClean="0"/>
              <a:t>2.4.3 </a:t>
            </a:r>
            <a:r>
              <a:rPr lang="en-US" sz="3200" b="1" dirty="0"/>
              <a:t>– limited 208 recusal related to other continuing employee 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1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Sample Language: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Upon confirmation, I </a:t>
            </a:r>
            <a:r>
              <a:rPr lang="en-US" sz="2400" b="1" dirty="0">
                <a:solidFill>
                  <a:schemeClr val="tx1"/>
                </a:solidFill>
              </a:rPr>
              <a:t>will take an unpaid leave of absence</a:t>
            </a:r>
            <a:r>
              <a:rPr lang="en-US" sz="2400" dirty="0">
                <a:solidFill>
                  <a:schemeClr val="tx1"/>
                </a:solidFill>
              </a:rPr>
              <a:t> from my position as Associate Professor at </a:t>
            </a:r>
            <a:r>
              <a:rPr lang="en-US" sz="2400" dirty="0" smtClean="0">
                <a:solidFill>
                  <a:schemeClr val="tx1"/>
                </a:solidFill>
              </a:rPr>
              <a:t>East State University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Pursuant </a:t>
            </a:r>
            <a:r>
              <a:rPr lang="en-US" sz="2400" b="1" dirty="0">
                <a:solidFill>
                  <a:schemeClr val="tx1"/>
                </a:solidFill>
              </a:rPr>
              <a:t>to East State University policy for </a:t>
            </a:r>
            <a:r>
              <a:rPr lang="en-US" sz="2400" b="1" dirty="0" smtClean="0">
                <a:solidFill>
                  <a:schemeClr val="tx1"/>
                </a:solidFill>
              </a:rPr>
              <a:t>tenured faculty </a:t>
            </a:r>
            <a:r>
              <a:rPr lang="en-US" sz="2400" b="1" dirty="0">
                <a:solidFill>
                  <a:schemeClr val="tx1"/>
                </a:solidFill>
              </a:rPr>
              <a:t>on leave of absence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I am entitled to receive </a:t>
            </a:r>
            <a:r>
              <a:rPr lang="en-US" sz="2400" dirty="0">
                <a:solidFill>
                  <a:schemeClr val="tx1"/>
                </a:solidFill>
              </a:rPr>
              <a:t>health insurance, life insurance, a reduced rate mortgage, access to the University’s clinical/medical facility, and use of the gym facility on </a:t>
            </a:r>
            <a:r>
              <a:rPr lang="en-US" sz="2400" dirty="0" smtClean="0">
                <a:solidFill>
                  <a:schemeClr val="tx1"/>
                </a:solidFill>
              </a:rPr>
              <a:t>campus.  In </a:t>
            </a:r>
            <a:r>
              <a:rPr lang="en-US" sz="2400" dirty="0">
                <a:solidFill>
                  <a:schemeClr val="tx1"/>
                </a:solidFill>
              </a:rPr>
              <a:t>addition, pursuant to University policy for </a:t>
            </a:r>
            <a:r>
              <a:rPr lang="en-US" sz="2400" dirty="0" smtClean="0">
                <a:solidFill>
                  <a:schemeClr val="tx1"/>
                </a:solidFill>
              </a:rPr>
              <a:t>tenured faculty </a:t>
            </a:r>
            <a:r>
              <a:rPr lang="en-US" sz="2400" dirty="0">
                <a:solidFill>
                  <a:schemeClr val="tx1"/>
                </a:solidFill>
              </a:rPr>
              <a:t>on leave of absence, I am entitled to </a:t>
            </a:r>
            <a:r>
              <a:rPr lang="en-US" sz="2400" dirty="0" smtClean="0">
                <a:solidFill>
                  <a:schemeClr val="tx1"/>
                </a:solidFill>
              </a:rPr>
              <a:t>use of office </a:t>
            </a:r>
            <a:r>
              <a:rPr lang="en-US" sz="2400" dirty="0">
                <a:solidFill>
                  <a:schemeClr val="tx1"/>
                </a:solidFill>
              </a:rPr>
              <a:t>space, </a:t>
            </a:r>
            <a:r>
              <a:rPr lang="en-US" sz="2400" dirty="0" smtClean="0">
                <a:solidFill>
                  <a:schemeClr val="tx1"/>
                </a:solidFill>
              </a:rPr>
              <a:t>use of research  assistants, </a:t>
            </a:r>
            <a:r>
              <a:rPr lang="en-US" sz="2400" dirty="0">
                <a:solidFill>
                  <a:schemeClr val="tx1"/>
                </a:solidFill>
              </a:rPr>
              <a:t>and use of the University e-mail account.  </a:t>
            </a:r>
            <a:r>
              <a:rPr lang="en-US" sz="2400" b="1" dirty="0">
                <a:solidFill>
                  <a:schemeClr val="tx1"/>
                </a:solidFill>
              </a:rPr>
              <a:t>For the duration of my appointment to the position of Under Secretary, I will not use the shared office, shared professional assistant, and the University e-mail </a:t>
            </a:r>
            <a:r>
              <a:rPr lang="en-US" sz="2400" b="1" dirty="0" smtClean="0">
                <a:solidFill>
                  <a:schemeClr val="tx1"/>
                </a:solidFill>
              </a:rPr>
              <a:t>account</a:t>
            </a:r>
            <a:r>
              <a:rPr lang="en-US" sz="2400" dirty="0" smtClean="0">
                <a:solidFill>
                  <a:schemeClr val="tx1"/>
                </a:solidFill>
              </a:rPr>
              <a:t>.  I </a:t>
            </a:r>
            <a:r>
              <a:rPr lang="en-US" sz="2400" dirty="0">
                <a:solidFill>
                  <a:schemeClr val="tx1"/>
                </a:solidFill>
              </a:rPr>
              <a:t>will not participate personally and substantially </a:t>
            </a:r>
            <a:r>
              <a:rPr lang="en-US" sz="2400" dirty="0" smtClean="0">
                <a:solidFill>
                  <a:schemeClr val="tx1"/>
                </a:solidFill>
              </a:rPr>
              <a:t>in any </a:t>
            </a:r>
            <a:r>
              <a:rPr lang="en-US" sz="2400" dirty="0">
                <a:solidFill>
                  <a:schemeClr val="tx1"/>
                </a:solidFill>
              </a:rPr>
              <a:t>particular matter that to my knowledge </a:t>
            </a:r>
            <a:r>
              <a:rPr lang="en-US" sz="2400" b="1" dirty="0">
                <a:solidFill>
                  <a:schemeClr val="tx1"/>
                </a:solidFill>
              </a:rPr>
              <a:t>has a direct and predictable effect on the ability </a:t>
            </a:r>
            <a:r>
              <a:rPr lang="en-US" sz="2400" b="1" dirty="0" smtClean="0">
                <a:solidFill>
                  <a:schemeClr val="tx1"/>
                </a:solidFill>
              </a:rPr>
              <a:t>or willingness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</a:rPr>
              <a:t>East State University to </a:t>
            </a:r>
            <a:r>
              <a:rPr lang="en-US" sz="2400" b="1" dirty="0">
                <a:solidFill>
                  <a:schemeClr val="tx1"/>
                </a:solidFill>
              </a:rPr>
              <a:t>provide these </a:t>
            </a:r>
            <a:r>
              <a:rPr lang="en-US" sz="2400" b="1" dirty="0" smtClean="0">
                <a:solidFill>
                  <a:schemeClr val="tx1"/>
                </a:solidFill>
              </a:rPr>
              <a:t>benefits</a:t>
            </a:r>
            <a:r>
              <a:rPr lang="en-US" sz="2400" dirty="0">
                <a:solidFill>
                  <a:schemeClr val="tx1"/>
                </a:solidFill>
              </a:rPr>
              <a:t>, unless I first </a:t>
            </a:r>
            <a:r>
              <a:rPr lang="en-US" sz="2400" dirty="0" smtClean="0">
                <a:solidFill>
                  <a:schemeClr val="tx1"/>
                </a:solidFill>
              </a:rPr>
              <a:t>obtain a </a:t>
            </a:r>
            <a:r>
              <a:rPr lang="en-US" sz="2400" dirty="0">
                <a:solidFill>
                  <a:schemeClr val="tx1"/>
                </a:solidFill>
              </a:rPr>
              <a:t>written waiver, pursuant to 18 U.S.C. § 208(b)(1</a:t>
            </a:r>
            <a:r>
              <a:rPr lang="en-US" sz="2400" dirty="0" smtClean="0">
                <a:solidFill>
                  <a:schemeClr val="tx1"/>
                </a:solidFill>
              </a:rPr>
              <a:t>).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professors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955989"/>
              </p:ext>
            </p:extLst>
          </p:nvPr>
        </p:nvGraphicFramePr>
        <p:xfrm>
          <a:off x="822325" y="1737362"/>
          <a:ext cx="7543800" cy="406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5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49"/>
            <a:ext cx="6858000" cy="5341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9176" y="435243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Stephanie Nonluecha</a:t>
            </a:r>
          </a:p>
          <a:p>
            <a:r>
              <a:rPr lang="en-US" dirty="0"/>
              <a:t>Program Analyst (Finance)</a:t>
            </a:r>
          </a:p>
          <a:p>
            <a:r>
              <a:rPr lang="en-US" dirty="0"/>
              <a:t>Presidential Nominations Branch</a:t>
            </a:r>
          </a:p>
          <a:p>
            <a:r>
              <a:rPr lang="en-US" dirty="0"/>
              <a:t>U.S. Office of Government Ethics</a:t>
            </a:r>
          </a:p>
          <a:p>
            <a:r>
              <a:rPr lang="en-US" b="1" dirty="0"/>
              <a:t>(202) 482-9243</a:t>
            </a:r>
          </a:p>
          <a:p>
            <a:r>
              <a:rPr lang="en-US" b="1" dirty="0">
                <a:hlinkClick r:id="rId3"/>
              </a:rPr>
              <a:t>snonlue@oge.gov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E6F3D96F-4A6A-4FDC-82F0-6D4DA5327A3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Supplementation of Salary</a:t>
            </a:r>
          </a:p>
        </p:txBody>
      </p:sp>
      <p:grpSp>
        <p:nvGrpSpPr>
          <p:cNvPr id="243716" name="Group 4"/>
          <p:cNvGrpSpPr>
            <a:grpSpLocks/>
          </p:cNvGrpSpPr>
          <p:nvPr/>
        </p:nvGrpSpPr>
        <p:grpSpPr bwMode="auto">
          <a:xfrm>
            <a:off x="1752600" y="152400"/>
            <a:ext cx="5562600" cy="762000"/>
            <a:chOff x="1104" y="96"/>
            <a:chExt cx="3504" cy="480"/>
          </a:xfrm>
        </p:grpSpPr>
        <p:sp>
          <p:nvSpPr>
            <p:cNvPr id="243717" name="AutoShape 5"/>
            <p:cNvSpPr>
              <a:spLocks noChangeArrowheads="1"/>
            </p:cNvSpPr>
            <p:nvPr/>
          </p:nvSpPr>
          <p:spPr bwMode="auto">
            <a:xfrm>
              <a:off x="1104" y="96"/>
              <a:ext cx="3504" cy="4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8" name="Rectangle 6"/>
            <p:cNvSpPr>
              <a:spLocks noChangeArrowheads="1"/>
            </p:cNvSpPr>
            <p:nvPr/>
          </p:nvSpPr>
          <p:spPr bwMode="auto">
            <a:xfrm>
              <a:off x="1104" y="96"/>
              <a:ext cx="3504" cy="43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0" bIns="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dirty="0">
                  <a:solidFill>
                    <a:schemeClr val="tx1"/>
                  </a:solidFill>
                </a:rPr>
                <a:t>18 U.S.C. 209</a:t>
              </a:r>
            </a:p>
          </p:txBody>
        </p:sp>
      </p:grpSp>
      <p:sp>
        <p:nvSpPr>
          <p:cNvPr id="243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756646"/>
            <a:ext cx="7662582" cy="32138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An </a:t>
            </a:r>
            <a:r>
              <a:rPr lang="en-US" sz="3600" dirty="0">
                <a:solidFill>
                  <a:schemeClr val="tx1"/>
                </a:solidFill>
              </a:rPr>
              <a:t>officer of the executive branch or an independent agency of the United States Government from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receiving </a:t>
            </a:r>
            <a:r>
              <a:rPr lang="en-US" sz="3600" dirty="0">
                <a:solidFill>
                  <a:schemeClr val="tx1"/>
                </a:solidFill>
              </a:rPr>
              <a:t>salary or any contribution to or supplementation of salary from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any </a:t>
            </a:r>
            <a:r>
              <a:rPr lang="en-US" sz="3600" dirty="0">
                <a:solidFill>
                  <a:schemeClr val="tx1"/>
                </a:solidFill>
              </a:rPr>
              <a:t>source other than the United States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as </a:t>
            </a:r>
            <a:r>
              <a:rPr lang="en-US" sz="3600" dirty="0">
                <a:solidFill>
                  <a:schemeClr val="tx1"/>
                </a:solidFill>
              </a:rPr>
              <a:t>compensation for services as an employee of the United States.</a:t>
            </a:r>
          </a:p>
          <a:p>
            <a:pPr>
              <a:buFontTx/>
              <a:buNone/>
            </a:pPr>
            <a:endParaRPr lang="en-US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15558" y="1982011"/>
            <a:ext cx="491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18 U.S.C. § </a:t>
            </a:r>
            <a:r>
              <a:rPr lang="en-US" sz="3200" dirty="0" smtClean="0"/>
              <a:t>209(a</a:t>
            </a:r>
            <a:r>
              <a:rPr lang="en-US" sz="3200" dirty="0"/>
              <a:t>) prohibits:</a:t>
            </a:r>
          </a:p>
        </p:txBody>
      </p:sp>
    </p:spTree>
    <p:extLst>
      <p:ext uri="{BB962C8B-B14F-4D97-AF65-F5344CB8AC3E}">
        <p14:creationId xmlns:p14="http://schemas.microsoft.com/office/powerpoint/2010/main" val="16044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195165"/>
            <a:ext cx="7543800" cy="1294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Resource:  OGE Website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www.oge.gov</a:t>
            </a:r>
            <a:endParaRPr lang="en-US" dirty="0"/>
          </a:p>
        </p:txBody>
      </p:sp>
      <p:pic>
        <p:nvPicPr>
          <p:cNvPr id="24" name="Content Placeholder 23" descr="US Office of Government Ethics (USOGE)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645921"/>
            <a:ext cx="8530046" cy="4650376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2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S Office of Government Ethics (USOGE)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-1"/>
            <a:ext cx="8770010" cy="6230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96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S Office of Government Ethics (USOGE)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04502"/>
            <a:ext cx="8516982" cy="6217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9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S Office of Government Ethics (USOGE)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293223"/>
            <a:ext cx="8718177" cy="4976947"/>
          </a:xfrm>
          <a:ln>
            <a:solidFill>
              <a:schemeClr val="tx1"/>
            </a:solidFill>
          </a:ln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22960" y="91440"/>
            <a:ext cx="7543800" cy="11103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Resource:  Public </a:t>
            </a:r>
            <a:r>
              <a:rPr lang="en-US" dirty="0"/>
              <a:t>Financial Disclosure </a:t>
            </a:r>
            <a:r>
              <a:rPr lang="en-US" dirty="0" smtClean="0"/>
              <a:t>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6" y="286605"/>
            <a:ext cx="8307977" cy="1019682"/>
          </a:xfrm>
        </p:spPr>
        <p:txBody>
          <a:bodyPr/>
          <a:lstStyle/>
          <a:p>
            <a:r>
              <a:rPr lang="en-US" dirty="0" smtClean="0"/>
              <a:t>Public Financial Disclosure Guide</a:t>
            </a:r>
            <a:endParaRPr lang="en-US" dirty="0"/>
          </a:p>
        </p:txBody>
      </p:sp>
      <p:pic>
        <p:nvPicPr>
          <p:cNvPr id="4" name="Content Placeholder 3" descr="US OGE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06287"/>
            <a:ext cx="8477793" cy="491163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1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</a:t>
            </a:r>
            <a:r>
              <a:rPr lang="en-US" dirty="0" smtClean="0"/>
              <a:t>2 </a:t>
            </a:r>
            <a:r>
              <a:rPr lang="en-US" dirty="0"/>
              <a:t>– Filer’s </a:t>
            </a:r>
            <a:r>
              <a:rPr lang="en-US" dirty="0" smtClean="0"/>
              <a:t>Employment Assets and Income</a:t>
            </a:r>
            <a:endParaRPr lang="en-US" dirty="0"/>
          </a:p>
        </p:txBody>
      </p:sp>
      <p:pic>
        <p:nvPicPr>
          <p:cNvPr id="6" name="Content Placeholder 5" descr="US OGE - Internet Explor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37361"/>
            <a:ext cx="7563393" cy="4598125"/>
          </a:xfrm>
        </p:spPr>
      </p:pic>
    </p:spTree>
    <p:extLst>
      <p:ext uri="{BB962C8B-B14F-4D97-AF65-F5344CB8AC3E}">
        <p14:creationId xmlns:p14="http://schemas.microsoft.com/office/powerpoint/2010/main" val="34846398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1479</TotalTime>
  <Words>918</Words>
  <Application>Microsoft Office PowerPoint</Application>
  <PresentationFormat>On-screen Show (4:3)</PresentationFormat>
  <Paragraphs>160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PowerPoint Presentation</vt:lpstr>
      <vt:lpstr>PowerPoint Presentation</vt:lpstr>
      <vt:lpstr>PowerPoint Presentation</vt:lpstr>
      <vt:lpstr>Resource:  OGE Website www.oge.gov</vt:lpstr>
      <vt:lpstr>PowerPoint Presentation</vt:lpstr>
      <vt:lpstr>PowerPoint Presentation</vt:lpstr>
      <vt:lpstr>Resource:  Public Financial Disclosure Guide</vt:lpstr>
      <vt:lpstr>Public Financial Disclosure Guide</vt:lpstr>
      <vt:lpstr>Part 2 – Filer’s Employment Assets and Income</vt:lpstr>
      <vt:lpstr>Part 3 – Filer’s Employment Agreements and Arrangements</vt:lpstr>
      <vt:lpstr>Part 3:  Filer’s Employment Agreements and Arrangements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Benefits 278e Reporting </vt:lpstr>
      <vt:lpstr>Other Benefits</vt:lpstr>
      <vt:lpstr>Use of office space, email account, research assistants, research facilities</vt:lpstr>
      <vt:lpstr>Ethics Agreement: 2.4.3 – limited 208 recusal related to other continuing employee benefits</vt:lpstr>
      <vt:lpstr>Dealing with professors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Stephanie Nonluecha</cp:lastModifiedBy>
  <cp:revision>71</cp:revision>
  <cp:lastPrinted>2016-03-02T17:52:17Z</cp:lastPrinted>
  <dcterms:created xsi:type="dcterms:W3CDTF">2016-02-01T15:07:14Z</dcterms:created>
  <dcterms:modified xsi:type="dcterms:W3CDTF">2016-03-30T14:32:08Z</dcterms:modified>
</cp:coreProperties>
</file>